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4"/>
  </p:sldMasterIdLst>
  <p:notesMasterIdLst>
    <p:notesMasterId r:id="rId16"/>
  </p:notesMasterIdLst>
  <p:sldIdLst>
    <p:sldId id="268" r:id="rId5"/>
    <p:sldId id="258" r:id="rId6"/>
    <p:sldId id="257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E5F1"/>
    <a:srgbClr val="156082"/>
    <a:srgbClr val="05163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40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DF96D-53B8-440C-BCBA-D27C7E52C523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74B26-2938-49DA-A269-68DEA2EAB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06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74B26-2938-49DA-A269-68DEA2EAB4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35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7A28-CDFA-963B-4EF2-557CC1594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FDBD6-D4D0-6220-F323-745CE0B1C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59" indent="0" algn="ctr">
              <a:buNone/>
              <a:defRPr sz="1625"/>
            </a:lvl2pPr>
            <a:lvl3pPr marL="742918" indent="0" algn="ctr">
              <a:buNone/>
              <a:defRPr sz="1463"/>
            </a:lvl3pPr>
            <a:lvl4pPr marL="1114378" indent="0" algn="ctr">
              <a:buNone/>
              <a:defRPr sz="1300"/>
            </a:lvl4pPr>
            <a:lvl5pPr marL="1485838" indent="0" algn="ctr">
              <a:buNone/>
              <a:defRPr sz="1300"/>
            </a:lvl5pPr>
            <a:lvl6pPr marL="1857298" indent="0" algn="ctr">
              <a:buNone/>
              <a:defRPr sz="1300"/>
            </a:lvl6pPr>
            <a:lvl7pPr marL="2228757" indent="0" algn="ctr">
              <a:buNone/>
              <a:defRPr sz="1300"/>
            </a:lvl7pPr>
            <a:lvl8pPr marL="2600216" indent="0" algn="ctr">
              <a:buNone/>
              <a:defRPr sz="1300"/>
            </a:lvl8pPr>
            <a:lvl9pPr marL="2971675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31AFD-BC1C-FD93-45AC-919E8E1DF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D2DDD-3507-1008-C0A4-5A221BDD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F8BEE-8F49-EE53-5E61-396A6A78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0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5CE6-D5F2-AA56-056A-30DBACE86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5F11CC-FA37-062D-53C3-81A36F9A3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ECDBC-303A-A93F-B7F0-B3F7E925A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7E6DA-695C-B27A-05B3-481E80768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55890-233F-F243-19D2-3DA3E0A22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06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C58FB4-23D0-1B4F-6E19-5595752669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5266F9-86E6-A26B-FCA3-B36D005FB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9FB94-24AF-7B74-169E-73834EDF8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90464-F4D8-476E-DDEA-C4352C81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7D7E4-6EDA-1962-D5B2-1993586B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3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81103-1F69-3199-70A9-9194E50B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B51D3-1BB2-6C75-6800-87EDF8997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12DB7-E27F-C443-0AD5-8D500ECAD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AF9CA-0BFE-E8F5-1759-D76DB499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B3722-B4E7-EE5B-FBDB-C70A894FF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14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3ABE1-FCBB-FD68-DA20-86460947F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3A877-3E70-2A06-C1D0-3F6DBDBF9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82000"/>
                  </a:schemeClr>
                </a:solidFill>
              </a:defRPr>
            </a:lvl1pPr>
            <a:lvl2pPr marL="371459" indent="0">
              <a:buNone/>
              <a:defRPr sz="1625">
                <a:solidFill>
                  <a:schemeClr val="tx1">
                    <a:tint val="82000"/>
                  </a:schemeClr>
                </a:solidFill>
              </a:defRPr>
            </a:lvl2pPr>
            <a:lvl3pPr marL="742918" indent="0">
              <a:buNone/>
              <a:defRPr sz="1463">
                <a:solidFill>
                  <a:schemeClr val="tx1">
                    <a:tint val="82000"/>
                  </a:schemeClr>
                </a:solidFill>
              </a:defRPr>
            </a:lvl3pPr>
            <a:lvl4pPr marL="1114378" indent="0">
              <a:buNone/>
              <a:defRPr sz="1300">
                <a:solidFill>
                  <a:schemeClr val="tx1">
                    <a:tint val="82000"/>
                  </a:schemeClr>
                </a:solidFill>
              </a:defRPr>
            </a:lvl4pPr>
            <a:lvl5pPr marL="1485838" indent="0">
              <a:buNone/>
              <a:defRPr sz="1300">
                <a:solidFill>
                  <a:schemeClr val="tx1">
                    <a:tint val="82000"/>
                  </a:schemeClr>
                </a:solidFill>
              </a:defRPr>
            </a:lvl5pPr>
            <a:lvl6pPr marL="1857298" indent="0">
              <a:buNone/>
              <a:defRPr sz="1300">
                <a:solidFill>
                  <a:schemeClr val="tx1">
                    <a:tint val="82000"/>
                  </a:schemeClr>
                </a:solidFill>
              </a:defRPr>
            </a:lvl6pPr>
            <a:lvl7pPr marL="2228757" indent="0">
              <a:buNone/>
              <a:defRPr sz="1300">
                <a:solidFill>
                  <a:schemeClr val="tx1">
                    <a:tint val="82000"/>
                  </a:schemeClr>
                </a:solidFill>
              </a:defRPr>
            </a:lvl7pPr>
            <a:lvl8pPr marL="2600216" indent="0">
              <a:buNone/>
              <a:defRPr sz="1300">
                <a:solidFill>
                  <a:schemeClr val="tx1">
                    <a:tint val="82000"/>
                  </a:schemeClr>
                </a:solidFill>
              </a:defRPr>
            </a:lvl8pPr>
            <a:lvl9pPr marL="2971675" indent="0">
              <a:buNone/>
              <a:defRPr sz="13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5F88D-1A03-A489-9DF6-9E467FF64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BD66-161E-6CEE-9307-2CB713F48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79D9-CED2-3741-75F8-B3FFCC9A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7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B2CB5-498D-B5F1-FAE6-C3A36564E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7228C-D29F-481D-E34C-E26D00E9B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EA421-2F61-A03D-DE62-EBD56CFEB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4DDD6-1E69-A468-2CAB-29D067BDC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8F867-DE63-0D4C-A3C2-E94496D77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B7D44-90FA-15A0-6E58-AACCFF6C1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7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F431-1231-15B6-FF0B-602298EE0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9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94265-91D6-CDB3-E7AE-EDBFF2740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9" y="1681164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59" indent="0">
              <a:buNone/>
              <a:defRPr sz="1625" b="1"/>
            </a:lvl2pPr>
            <a:lvl3pPr marL="742918" indent="0">
              <a:buNone/>
              <a:defRPr sz="1463" b="1"/>
            </a:lvl3pPr>
            <a:lvl4pPr marL="1114378" indent="0">
              <a:buNone/>
              <a:defRPr sz="1300" b="1"/>
            </a:lvl4pPr>
            <a:lvl5pPr marL="1485838" indent="0">
              <a:buNone/>
              <a:defRPr sz="1300" b="1"/>
            </a:lvl5pPr>
            <a:lvl6pPr marL="1857298" indent="0">
              <a:buNone/>
              <a:defRPr sz="1300" b="1"/>
            </a:lvl6pPr>
            <a:lvl7pPr marL="2228757" indent="0">
              <a:buNone/>
              <a:defRPr sz="1300" b="1"/>
            </a:lvl7pPr>
            <a:lvl8pPr marL="2600216" indent="0">
              <a:buNone/>
              <a:defRPr sz="1300" b="1"/>
            </a:lvl8pPr>
            <a:lvl9pPr marL="2971675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3F8F5-4FD2-BB14-7E99-969C19706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9" y="2505076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05ED35-C573-D781-C478-74F9D8F0F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4" y="1681164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59" indent="0">
              <a:buNone/>
              <a:defRPr sz="1625" b="1"/>
            </a:lvl2pPr>
            <a:lvl3pPr marL="742918" indent="0">
              <a:buNone/>
              <a:defRPr sz="1463" b="1"/>
            </a:lvl3pPr>
            <a:lvl4pPr marL="1114378" indent="0">
              <a:buNone/>
              <a:defRPr sz="1300" b="1"/>
            </a:lvl4pPr>
            <a:lvl5pPr marL="1485838" indent="0">
              <a:buNone/>
              <a:defRPr sz="1300" b="1"/>
            </a:lvl5pPr>
            <a:lvl6pPr marL="1857298" indent="0">
              <a:buNone/>
              <a:defRPr sz="1300" b="1"/>
            </a:lvl6pPr>
            <a:lvl7pPr marL="2228757" indent="0">
              <a:buNone/>
              <a:defRPr sz="1300" b="1"/>
            </a:lvl7pPr>
            <a:lvl8pPr marL="2600216" indent="0">
              <a:buNone/>
              <a:defRPr sz="1300" b="1"/>
            </a:lvl8pPr>
            <a:lvl9pPr marL="2971675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0FE48-CF89-2D94-FF0D-B7A7AFF515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4" y="2505076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5868EB-CC28-C2F9-1C8C-5554F5D8F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8775D1-E608-98A1-EDE9-B9ABC7427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AAD88-ECC0-35B0-4DE1-85721F7FB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4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CDB80-2526-0AB9-44CD-3FC2FBB7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7596F-E448-FD5A-051B-B9E06A218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115D-C40E-7066-3D50-C714CEA39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28B4EA-AC92-2516-0CD0-F3BB20CD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3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881C83-6C26-63D1-D572-E7E77468B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A77EA3-F8D4-806A-2425-D47AD6D63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566C5-8A94-5FA1-A641-217253A3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0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23D4-9356-B36C-333B-271E65AC0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4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264AB-0549-3334-45A2-411A537B2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1" y="987427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61497-0D38-9EE7-8067-1C9D51A0B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4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59" indent="0">
              <a:buNone/>
              <a:defRPr sz="1138"/>
            </a:lvl2pPr>
            <a:lvl3pPr marL="742918" indent="0">
              <a:buNone/>
              <a:defRPr sz="975"/>
            </a:lvl3pPr>
            <a:lvl4pPr marL="1114378" indent="0">
              <a:buNone/>
              <a:defRPr sz="813"/>
            </a:lvl4pPr>
            <a:lvl5pPr marL="1485838" indent="0">
              <a:buNone/>
              <a:defRPr sz="813"/>
            </a:lvl5pPr>
            <a:lvl6pPr marL="1857298" indent="0">
              <a:buNone/>
              <a:defRPr sz="813"/>
            </a:lvl6pPr>
            <a:lvl7pPr marL="2228757" indent="0">
              <a:buNone/>
              <a:defRPr sz="813"/>
            </a:lvl7pPr>
            <a:lvl8pPr marL="2600216" indent="0">
              <a:buNone/>
              <a:defRPr sz="813"/>
            </a:lvl8pPr>
            <a:lvl9pPr marL="2971675" indent="0">
              <a:buNone/>
              <a:defRPr sz="8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26039-F2A6-DCE3-022E-13E86A38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B813C-295D-20D1-377D-3C28AA64F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9AEE0-8EB9-3054-F167-57FAAE78E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12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6CD3C-5B14-971B-227D-2DECEEBF9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4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6211BC-687E-9CE8-F1DD-6C9537D684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1" y="987427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59" indent="0">
              <a:buNone/>
              <a:defRPr sz="2275"/>
            </a:lvl2pPr>
            <a:lvl3pPr marL="742918" indent="0">
              <a:buNone/>
              <a:defRPr sz="1950"/>
            </a:lvl3pPr>
            <a:lvl4pPr marL="1114378" indent="0">
              <a:buNone/>
              <a:defRPr sz="1625"/>
            </a:lvl4pPr>
            <a:lvl5pPr marL="1485838" indent="0">
              <a:buNone/>
              <a:defRPr sz="1625"/>
            </a:lvl5pPr>
            <a:lvl6pPr marL="1857298" indent="0">
              <a:buNone/>
              <a:defRPr sz="1625"/>
            </a:lvl6pPr>
            <a:lvl7pPr marL="2228757" indent="0">
              <a:buNone/>
              <a:defRPr sz="1625"/>
            </a:lvl7pPr>
            <a:lvl8pPr marL="2600216" indent="0">
              <a:buNone/>
              <a:defRPr sz="1625"/>
            </a:lvl8pPr>
            <a:lvl9pPr marL="2971675" indent="0">
              <a:buNone/>
              <a:defRPr sz="162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785BAA-1766-986D-58DD-AB485B331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4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59" indent="0">
              <a:buNone/>
              <a:defRPr sz="1138"/>
            </a:lvl2pPr>
            <a:lvl3pPr marL="742918" indent="0">
              <a:buNone/>
              <a:defRPr sz="975"/>
            </a:lvl3pPr>
            <a:lvl4pPr marL="1114378" indent="0">
              <a:buNone/>
              <a:defRPr sz="813"/>
            </a:lvl4pPr>
            <a:lvl5pPr marL="1485838" indent="0">
              <a:buNone/>
              <a:defRPr sz="813"/>
            </a:lvl5pPr>
            <a:lvl6pPr marL="1857298" indent="0">
              <a:buNone/>
              <a:defRPr sz="813"/>
            </a:lvl6pPr>
            <a:lvl7pPr marL="2228757" indent="0">
              <a:buNone/>
              <a:defRPr sz="813"/>
            </a:lvl7pPr>
            <a:lvl8pPr marL="2600216" indent="0">
              <a:buNone/>
              <a:defRPr sz="813"/>
            </a:lvl8pPr>
            <a:lvl9pPr marL="2971675" indent="0">
              <a:buNone/>
              <a:defRPr sz="8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61DAD-A36B-1B45-45D9-A89E11F9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4699B-DC14-7E35-90A2-1E813BEA4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F6D37-4DF2-1B17-052A-E4AFBDDC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5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00741A-F62B-8ECD-B13C-33B25983C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6FA12-DF51-DA44-216C-C23C232E8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9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C30E0-8195-055D-24D4-EE11806523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C4999-8CCE-3330-36FB-C31632415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4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257A6-97AA-F2B3-D74F-BC6119753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8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742918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0" indent="-185730" algn="l" defTabSz="742918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190" indent="-185730" algn="l" defTabSz="742918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50" indent="-185730" algn="l" defTabSz="742918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09" indent="-185730" algn="l" defTabSz="742918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568" indent="-185730" algn="l" defTabSz="742918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027" indent="-185730" algn="l" defTabSz="742918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486" indent="-185730" algn="l" defTabSz="742918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5946" indent="-185730" algn="l" defTabSz="742918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406" indent="-185730" algn="l" defTabSz="742918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18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59" algn="l" defTabSz="742918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18" algn="l" defTabSz="742918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378" algn="l" defTabSz="742918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838" algn="l" defTabSz="742918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298" algn="l" defTabSz="742918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757" algn="l" defTabSz="742918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216" algn="l" defTabSz="742918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675" algn="l" defTabSz="742918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3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ildermuth.com/2020/01/27/ASP-NET-Core-in-Azure-App-Services-Docker-Images---Part-1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090766-F3C0-C0F3-0286-E142FD264B4E}"/>
              </a:ext>
            </a:extLst>
          </p:cNvPr>
          <p:cNvSpPr/>
          <p:nvPr/>
        </p:nvSpPr>
        <p:spPr>
          <a:xfrm>
            <a:off x="0" y="0"/>
            <a:ext cx="9894317" cy="6858000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ud connected to blue and green wires&#10;&#10;Description automatically generated">
            <a:extLst>
              <a:ext uri="{FF2B5EF4-FFF2-40B4-BE49-F238E27FC236}">
                <a16:creationId xmlns:a16="http://schemas.microsoft.com/office/drawing/2014/main" id="{78D64CF0-B727-5239-0685-CFF4A51AC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75" y="2341112"/>
            <a:ext cx="10001688" cy="379159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7F3AC1F-934A-2A30-52A6-270735B21867}"/>
              </a:ext>
            </a:extLst>
          </p:cNvPr>
          <p:cNvSpPr/>
          <p:nvPr/>
        </p:nvSpPr>
        <p:spPr>
          <a:xfrm>
            <a:off x="2000" y="5235828"/>
            <a:ext cx="9906403" cy="1618539"/>
          </a:xfrm>
          <a:prstGeom prst="rect">
            <a:avLst/>
          </a:prstGeom>
          <a:solidFill>
            <a:srgbClr val="D9D9D9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23" name="Picture 22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C54AA572-3E94-F919-BA26-BCCB5050F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39" y="4852986"/>
            <a:ext cx="2034936" cy="19998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CA896A-21FC-60A5-DAD1-A5D5420A0624}"/>
              </a:ext>
            </a:extLst>
          </p:cNvPr>
          <p:cNvSpPr/>
          <p:nvPr/>
        </p:nvSpPr>
        <p:spPr>
          <a:xfrm>
            <a:off x="1667" y="646272"/>
            <a:ext cx="3162863" cy="1680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tIns="37148" rIns="74295" bIns="37148" rtlCol="0" anchor="ctr"/>
          <a:lstStyle/>
          <a:p>
            <a:pPr algn="ctr"/>
            <a:endParaRPr lang="en-US" sz="1463">
              <a:solidFill>
                <a:srgbClr val="744DA7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D104D-26EB-EB5B-B2BE-66A9DD49F281}"/>
              </a:ext>
            </a:extLst>
          </p:cNvPr>
          <p:cNvSpPr/>
          <p:nvPr/>
        </p:nvSpPr>
        <p:spPr>
          <a:xfrm>
            <a:off x="37739" y="44444"/>
            <a:ext cx="9897776" cy="16715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63500" dist="38100" dir="2700000">
              <a:srgbClr val="000000">
                <a:alpha val="5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BE64378-4E3A-E978-2175-2E564976F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061" y="177380"/>
            <a:ext cx="2873765" cy="1492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6F8371-3703-338A-A073-D3759BE49EE3}"/>
              </a:ext>
            </a:extLst>
          </p:cNvPr>
          <p:cNvSpPr txBox="1"/>
          <p:nvPr/>
        </p:nvSpPr>
        <p:spPr>
          <a:xfrm>
            <a:off x="1330807" y="2279625"/>
            <a:ext cx="6950972" cy="15523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latin typeface="Calibri"/>
                <a:ea typeface="+mn-lt"/>
                <a:cs typeface="+mn-lt"/>
              </a:rPr>
              <a:t>Azure Cloud Solution      Admin &amp; Architect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21957D-75EA-3720-DD5F-D3A53094EF23}"/>
              </a:ext>
            </a:extLst>
          </p:cNvPr>
          <p:cNvSpPr/>
          <p:nvPr/>
        </p:nvSpPr>
        <p:spPr>
          <a:xfrm>
            <a:off x="245030" y="5250813"/>
            <a:ext cx="6444251" cy="19427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/>
              </a:rPr>
              <a:t>zure</a:t>
            </a:r>
            <a:endParaRPr lang="en-US" sz="8000" b="1" dirty="0">
              <a:solidFill>
                <a:schemeClr val="accent4">
                  <a:lumMod val="60000"/>
                  <a:lumOff val="40000"/>
                </a:schemeClr>
              </a:solidFill>
              <a:latin typeface="Century Gothic"/>
            </a:endParaRPr>
          </a:p>
        </p:txBody>
      </p:sp>
      <p:pic>
        <p:nvPicPr>
          <p:cNvPr id="34" name="Graphic 33" descr="Cloud outline">
            <a:extLst>
              <a:ext uri="{FF2B5EF4-FFF2-40B4-BE49-F238E27FC236}">
                <a16:creationId xmlns:a16="http://schemas.microsoft.com/office/drawing/2014/main" id="{A5F27994-E56D-D434-0250-6310A245F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700" y="2211957"/>
            <a:ext cx="2319966" cy="1794293"/>
          </a:xfrm>
          <a:prstGeom prst="rect">
            <a:avLst/>
          </a:prstGeom>
        </p:spPr>
      </p:pic>
      <p:pic>
        <p:nvPicPr>
          <p:cNvPr id="3" name="Picture 2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3AEE615A-3139-BE87-F26B-17506AFF28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99" y="7064"/>
            <a:ext cx="2744364" cy="16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84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2B415B-2031-A522-42C0-B71C8B798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" y="0"/>
            <a:ext cx="9888058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41BB05-C8AC-AE54-42EB-DBB8C878FAA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99563" y="138943"/>
            <a:ext cx="9906000" cy="1657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5469EB-1A65-32A4-1B54-EEAF0355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20" y="284177"/>
            <a:ext cx="6155015" cy="1436873"/>
          </a:xfrm>
        </p:spPr>
        <p:txBody>
          <a:bodyPr>
            <a:normAutofit/>
          </a:bodyPr>
          <a:lstStyle/>
          <a:p>
            <a:r>
              <a:rPr lang="en-US" sz="2799" b="1" dirty="0"/>
              <a:t>Load Balancer </a:t>
            </a:r>
            <a:br>
              <a:rPr lang="en-US" sz="2799" b="1" dirty="0"/>
            </a:br>
            <a:r>
              <a:rPr lang="en-US" sz="2799" b="1" dirty="0"/>
              <a:t>                            and</a:t>
            </a:r>
            <a:br>
              <a:rPr lang="en-US" sz="2799" b="1" dirty="0"/>
            </a:br>
            <a:r>
              <a:rPr lang="en-US" sz="2799" b="1" dirty="0"/>
              <a:t>                                  Health Monitoring</a:t>
            </a:r>
            <a:endParaRPr lang="en-US" sz="2799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872CD-684D-19C6-3959-CEA2E9FC8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105" y="1874026"/>
            <a:ext cx="5943600" cy="1429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328FD1-11B2-74D6-F659-9245E0063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114" y="5287853"/>
            <a:ext cx="5943600" cy="1342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FCD3BA-A30E-EE85-24EB-C02A4C8FD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736" y="4687390"/>
            <a:ext cx="5943600" cy="473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66E87-EFD5-DF05-BCFD-AAE01DF87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3839" y="3348317"/>
            <a:ext cx="5943600" cy="116918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8D0AF9E5-F869-9333-5E24-204961205C65}"/>
              </a:ext>
            </a:extLst>
          </p:cNvPr>
          <p:cNvSpPr txBox="1"/>
          <p:nvPr/>
        </p:nvSpPr>
        <p:spPr>
          <a:xfrm>
            <a:off x="99565" y="2272737"/>
            <a:ext cx="3864275" cy="3893502"/>
          </a:xfrm>
          <a:prstGeom prst="rect">
            <a:avLst/>
          </a:prstGeom>
          <a:noFill/>
        </p:spPr>
        <p:txBody>
          <a:bodyPr wrap="square" lIns="91441" tIns="45720" rIns="91441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u="sng" dirty="0">
                <a:solidFill>
                  <a:schemeClr val="bg1"/>
                </a:solidFill>
                <a:ea typeface="+mn-lt"/>
                <a:cs typeface="+mn-lt"/>
              </a:rPr>
              <a:t>Load Balancer Setup:</a:t>
            </a:r>
            <a:endParaRPr lang="en-US" sz="2000" u="sng" dirty="0">
              <a:solidFill>
                <a:schemeClr val="bg1"/>
              </a:solidFill>
            </a:endParaRPr>
          </a:p>
          <a:p>
            <a:pPr marL="171443" indent="-171443">
              <a:buFont typeface="Arial"/>
              <a:buChar char="•"/>
            </a:pP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Frontend IP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: Configured to manage incoming traffic, directing it to the designated resources.</a:t>
            </a:r>
            <a:endParaRPr lang="en-US" sz="1400" dirty="0">
              <a:solidFill>
                <a:schemeClr val="bg1"/>
              </a:solidFill>
            </a:endParaRPr>
          </a:p>
          <a:p>
            <a:pPr marL="171443" indent="-171443">
              <a:buFont typeface="Arial"/>
              <a:buChar char="•"/>
            </a:pP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Backend Pool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: Includes specific VMs to balance loads effectively and enhance performance.</a:t>
            </a:r>
            <a:endParaRPr lang="en-US" sz="1400" dirty="0">
              <a:solidFill>
                <a:schemeClr val="bg1"/>
              </a:solidFill>
            </a:endParaRPr>
          </a:p>
          <a:p>
            <a:pPr marL="171443" indent="-171443">
              <a:buFont typeface="Arial"/>
              <a:buChar char="•"/>
            </a:pP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Health Probes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: Monitors the health of backend resources continuously, ensuring high availability and reliability.</a:t>
            </a:r>
          </a:p>
          <a:p>
            <a:r>
              <a:rPr lang="en-US" sz="2000" b="1" u="sng" dirty="0">
                <a:solidFill>
                  <a:schemeClr val="bg1"/>
                </a:solidFill>
                <a:ea typeface="+mn-lt"/>
                <a:cs typeface="+mn-lt"/>
              </a:rPr>
              <a:t>Access Overview:</a:t>
            </a:r>
            <a:endParaRPr lang="en-US" sz="2000" u="sng" dirty="0">
              <a:solidFill>
                <a:schemeClr val="bg1"/>
              </a:solidFill>
            </a:endParaRPr>
          </a:p>
          <a:p>
            <a:pPr marL="171443" indent="-171443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Provides secure entry points to both the frontend interface and backend services.</a:t>
            </a:r>
          </a:p>
          <a:p>
            <a:pPr marL="171443" indent="-171443"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Designed to ensure seamless connectivity and optimal performance, leveraging Azure's robust load-balancing capabilities.</a:t>
            </a:r>
          </a:p>
          <a:p>
            <a:endParaRPr lang="en-US" sz="1101" b="1" dirty="0">
              <a:solidFill>
                <a:schemeClr val="bg1"/>
              </a:solidFill>
            </a:endParaRPr>
          </a:p>
        </p:txBody>
      </p:sp>
      <p:pic>
        <p:nvPicPr>
          <p:cNvPr id="16" name="Picture 15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8817A1DC-6EF7-DEC3-92F5-ADFA7DCAAA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9845" y="391818"/>
            <a:ext cx="2280396" cy="132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92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DD3A1D-9652-C676-E7E1-2091084D4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" y="0"/>
            <a:ext cx="988805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6F78B5-F802-1E5C-75CA-D5A2B3B2C97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99563" y="138943"/>
            <a:ext cx="9906000" cy="1657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B6B0D-1C13-9873-A6BB-125D5057A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22" y="801761"/>
            <a:ext cx="8420100" cy="1508760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Web Interface Snapshot</a:t>
            </a:r>
            <a:endParaRPr lang="en-US" dirty="0"/>
          </a:p>
          <a:p>
            <a:pPr marL="285738" indent="-285738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80499625-3A9C-33A3-A234-273440732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70" y="1946694"/>
            <a:ext cx="2308648" cy="4114800"/>
          </a:xfrm>
          <a:prstGeom prst="rect">
            <a:avLst/>
          </a:prstGeom>
        </p:spPr>
      </p:pic>
      <p:pic>
        <p:nvPicPr>
          <p:cNvPr id="7" name="Picture 6" descr="A screenshot of a web page&#10;&#10;Description automatically generated">
            <a:extLst>
              <a:ext uri="{FF2B5EF4-FFF2-40B4-BE49-F238E27FC236}">
                <a16:creationId xmlns:a16="http://schemas.microsoft.com/office/drawing/2014/main" id="{55FE25A0-08B4-CC0C-23B5-8DB281082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946" y="1950289"/>
            <a:ext cx="3698334" cy="41148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ADAF0E4-C10F-4B80-CE14-69B9A63B1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9170" y="1946694"/>
            <a:ext cx="3493698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0A1D38-02B3-3D70-B517-3254FE4C5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0782" y="6076769"/>
            <a:ext cx="2548209" cy="1303667"/>
          </a:xfrm>
          <a:prstGeom prst="rect">
            <a:avLst/>
          </a:prstGeom>
        </p:spPr>
      </p:pic>
      <p:pic>
        <p:nvPicPr>
          <p:cNvPr id="11" name="Picture 10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C043BBC9-EE68-401A-D514-FE42FE6ED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9845" y="391818"/>
            <a:ext cx="2280396" cy="132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83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CC6324-31F2-F790-77BD-3D7241D8BEB8}"/>
              </a:ext>
            </a:extLst>
          </p:cNvPr>
          <p:cNvSpPr/>
          <p:nvPr/>
        </p:nvSpPr>
        <p:spPr>
          <a:xfrm>
            <a:off x="0" y="0"/>
            <a:ext cx="9894317" cy="6858000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C449CD-5A50-B111-3337-56E90665E1AC}"/>
              </a:ext>
            </a:extLst>
          </p:cNvPr>
          <p:cNvSpPr/>
          <p:nvPr/>
        </p:nvSpPr>
        <p:spPr>
          <a:xfrm>
            <a:off x="85399" y="265169"/>
            <a:ext cx="9907241" cy="1659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FB7CF6-B6F9-1BAE-046C-BE807530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37" y="485641"/>
            <a:ext cx="7949565" cy="1225868"/>
          </a:xfrm>
        </p:spPr>
        <p:txBody>
          <a:bodyPr>
            <a:normAutofit/>
          </a:bodyPr>
          <a:lstStyle/>
          <a:p>
            <a:r>
              <a:rPr lang="en-US" sz="4875" b="1" dirty="0">
                <a:latin typeface="Corbel"/>
                <a:ea typeface="+mj-lt"/>
                <a:cs typeface="+mj-lt"/>
              </a:rPr>
              <a:t>Team Members</a:t>
            </a:r>
            <a:endParaRPr lang="en-US" sz="4875" b="1" dirty="0">
              <a:latin typeface="Corbel"/>
              <a:cs typeface="Calibri"/>
            </a:endParaRPr>
          </a:p>
        </p:txBody>
      </p: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430AAF1F-8601-5B00-F4CD-D454D02D3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8068" y="2407245"/>
            <a:ext cx="4734572" cy="3292916"/>
          </a:xfrm>
        </p:spPr>
        <p:txBody>
          <a:bodyPr vert="horz" lIns="74295" tIns="37148" rIns="74295" bIns="37148" rtlCol="0" anchor="t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Mohamed </a:t>
            </a:r>
            <a:r>
              <a:rPr lang="en-US" sz="2400" b="1" dirty="0" err="1">
                <a:solidFill>
                  <a:schemeClr val="bg1"/>
                </a:solidFill>
                <a:ea typeface="+mn-lt"/>
                <a:cs typeface="+mn-lt"/>
              </a:rPr>
              <a:t>Sarhan</a:t>
            </a: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 El-</a:t>
            </a:r>
            <a:r>
              <a:rPr lang="en-US" sz="2400" b="1" dirty="0" err="1">
                <a:solidFill>
                  <a:schemeClr val="bg1"/>
                </a:solidFill>
                <a:ea typeface="+mn-lt"/>
                <a:cs typeface="+mn-lt"/>
              </a:rPr>
              <a:t>hussieny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Ismail Sabry </a:t>
            </a:r>
            <a:r>
              <a:rPr lang="en-US" sz="2400" b="1" dirty="0" err="1">
                <a:solidFill>
                  <a:schemeClr val="bg1"/>
                </a:solidFill>
                <a:ea typeface="+mn-lt"/>
                <a:cs typeface="+mn-lt"/>
              </a:rPr>
              <a:t>Attwa</a:t>
            </a:r>
            <a:endParaRPr lang="en-US" sz="2400" b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Haytham Mohamed </a:t>
            </a:r>
          </a:p>
          <a:p>
            <a:pPr>
              <a:buSzPts val="2000"/>
            </a:pPr>
            <a:r>
              <a:rPr lang="en-US" sz="2000" b="1" kern="1200" dirty="0">
                <a:solidFill>
                  <a:srgbClr val="FFFFFF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Ahmed Ibrahim Saad </a:t>
            </a:r>
            <a:endParaRPr lang="en-US" sz="2000" dirty="0">
              <a:effectLst/>
            </a:endParaRPr>
          </a:p>
          <a:p>
            <a:r>
              <a:rPr lang="en-US" sz="2000" b="1" kern="1200" dirty="0">
                <a:solidFill>
                  <a:srgbClr val="FFFFFF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Abdel-Azizi Fouad </a:t>
            </a:r>
            <a:endParaRPr lang="en-US" sz="1800" dirty="0">
              <a:effectLst/>
            </a:endParaRPr>
          </a:p>
          <a:p>
            <a:r>
              <a:rPr lang="en-US" sz="2000" b="1" kern="1200" dirty="0">
                <a:solidFill>
                  <a:srgbClr val="FFFFFF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Essam Abdo Hassan</a:t>
            </a: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 Supervised by: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                     Eng. Omar </a:t>
            </a:r>
            <a:r>
              <a:rPr lang="en-US" sz="2400" b="1" dirty="0" err="1">
                <a:solidFill>
                  <a:schemeClr val="bg1"/>
                </a:solidFill>
                <a:ea typeface="+mn-lt"/>
                <a:cs typeface="+mn-lt"/>
              </a:rPr>
              <a:t>Hussien</a:t>
            </a: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Team members are stacking large boxes together. flat design style ...">
            <a:extLst>
              <a:ext uri="{FF2B5EF4-FFF2-40B4-BE49-F238E27FC236}">
                <a16:creationId xmlns:a16="http://schemas.microsoft.com/office/drawing/2014/main" id="{F01D508D-1B19-A7A3-C36A-A545A8566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84" y="2356885"/>
            <a:ext cx="4127500" cy="3343275"/>
          </a:xfrm>
          <a:prstGeom prst="rect">
            <a:avLst/>
          </a:prstGeom>
        </p:spPr>
      </p:pic>
      <p:pic>
        <p:nvPicPr>
          <p:cNvPr id="6" name="Picture 5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ED5E6947-574D-3F7A-6110-D3CBEE758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845" y="431557"/>
            <a:ext cx="2280396" cy="13267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8517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FD7D1F-EEDA-D68F-AC3F-868EC4A5640C}"/>
              </a:ext>
            </a:extLst>
          </p:cNvPr>
          <p:cNvSpPr/>
          <p:nvPr/>
        </p:nvSpPr>
        <p:spPr>
          <a:xfrm>
            <a:off x="-1" y="0"/>
            <a:ext cx="9894317" cy="6858000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207C41-B343-C3D3-D89B-39BD861AE1B2}"/>
              </a:ext>
            </a:extLst>
          </p:cNvPr>
          <p:cNvSpPr/>
          <p:nvPr/>
        </p:nvSpPr>
        <p:spPr>
          <a:xfrm>
            <a:off x="59375" y="258627"/>
            <a:ext cx="9907241" cy="1659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87DBC-4DB5-D338-6C6F-F84ACC148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07FAA-C673-8546-4EB7-7D913666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33FDE-0F26-62D4-A2A2-F55EF07808FC}"/>
              </a:ext>
            </a:extLst>
          </p:cNvPr>
          <p:cNvSpPr txBox="1"/>
          <p:nvPr/>
        </p:nvSpPr>
        <p:spPr>
          <a:xfrm>
            <a:off x="59375" y="350030"/>
            <a:ext cx="7554546" cy="15754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75" b="1" dirty="0">
                <a:latin typeface="Calibri"/>
                <a:ea typeface="+mn-lt"/>
                <a:cs typeface="+mn-lt"/>
              </a:rPr>
              <a:t>Project </a:t>
            </a:r>
            <a:endParaRPr lang="en-US" sz="4875" b="1" dirty="0">
              <a:latin typeface="Calibri"/>
              <a:ea typeface="+mn-lt"/>
              <a:cs typeface="Calibri"/>
            </a:endParaRPr>
          </a:p>
          <a:p>
            <a:r>
              <a:rPr lang="en-US" sz="4875" b="1" dirty="0">
                <a:latin typeface="Calibri"/>
                <a:ea typeface="+mn-lt"/>
                <a:cs typeface="+mn-lt"/>
              </a:rPr>
              <a:t>        Overview</a:t>
            </a:r>
            <a:endParaRPr lang="en-US" sz="4875" b="1" dirty="0">
              <a:latin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21637-450F-7A8A-752C-786E23B025C2}"/>
              </a:ext>
            </a:extLst>
          </p:cNvPr>
          <p:cNvSpPr txBox="1"/>
          <p:nvPr/>
        </p:nvSpPr>
        <p:spPr>
          <a:xfrm>
            <a:off x="4093061" y="2061985"/>
            <a:ext cx="5806103" cy="4306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950" b="1" dirty="0">
              <a:solidFill>
                <a:schemeClr val="bg1"/>
              </a:solidFill>
              <a:latin typeface="Corbel"/>
              <a:ea typeface="+mn-lt"/>
              <a:cs typeface="+mn-lt"/>
            </a:endParaRPr>
          </a:p>
          <a:p>
            <a:r>
              <a:rPr lang="en-US" sz="1950" b="1" dirty="0">
                <a:solidFill>
                  <a:schemeClr val="bg1"/>
                </a:solidFill>
                <a:ea typeface="+mn-lt"/>
                <a:cs typeface="+mn-lt"/>
              </a:rPr>
              <a:t>This project demonstrates a full-scale Azure cloud infrastructure deployment for a web app using secure and scalable practices, focusing on efficient VM management, networking, storage, and application hosting.</a:t>
            </a:r>
            <a:endParaRPr lang="en-US" sz="1463" dirty="0">
              <a:solidFill>
                <a:schemeClr val="bg1"/>
              </a:solidFill>
            </a:endParaRPr>
          </a:p>
          <a:p>
            <a:endParaRPr lang="en-US" sz="2275" b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250" b="1" dirty="0">
                <a:solidFill>
                  <a:schemeClr val="bg1"/>
                </a:solidFill>
                <a:ea typeface="+mn-lt"/>
                <a:cs typeface="+mn-lt"/>
              </a:rPr>
              <a:t>Components Deployed</a:t>
            </a:r>
            <a:r>
              <a:rPr lang="en-US" sz="225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sz="2250" dirty="0">
              <a:solidFill>
                <a:schemeClr val="bg1"/>
              </a:solidFill>
            </a:endParaRPr>
          </a:p>
          <a:p>
            <a:pPr marL="231766" indent="-231766">
              <a:buFont typeface="Arial"/>
              <a:buChar char="•"/>
            </a:pPr>
            <a:r>
              <a:rPr lang="en-US" sz="2250" dirty="0">
                <a:solidFill>
                  <a:schemeClr val="bg1"/>
                </a:solidFill>
                <a:ea typeface="+mn-lt"/>
                <a:cs typeface="+mn-lt"/>
              </a:rPr>
              <a:t>2-Virtual Machines (VMs) with Active Directory and IIS.</a:t>
            </a:r>
            <a:endParaRPr lang="en-US" sz="2250" dirty="0">
              <a:solidFill>
                <a:schemeClr val="bg1"/>
              </a:solidFill>
            </a:endParaRPr>
          </a:p>
          <a:p>
            <a:pPr marL="231766" indent="-231766">
              <a:buFont typeface="Arial"/>
              <a:buChar char="•"/>
            </a:pPr>
            <a:r>
              <a:rPr lang="en-US" sz="2250" dirty="0">
                <a:solidFill>
                  <a:schemeClr val="bg1"/>
                </a:solidFill>
                <a:ea typeface="+mn-lt"/>
                <a:cs typeface="+mn-lt"/>
              </a:rPr>
              <a:t>Storage, backup, database setup, and load balancing.</a:t>
            </a:r>
            <a:endParaRPr lang="en-US" sz="2250" dirty="0">
              <a:solidFill>
                <a:schemeClr val="bg1"/>
              </a:solidFill>
            </a:endParaRPr>
          </a:p>
          <a:p>
            <a:endParaRPr lang="en-US" sz="2275" b="1" dirty="0">
              <a:solidFill>
                <a:schemeClr val="bg1"/>
              </a:solidFill>
              <a:latin typeface="Corbe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CE2A8B-79F5-BAC0-6AA9-123AD618E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684" y="2429643"/>
            <a:ext cx="4018470" cy="3727595"/>
          </a:xfrm>
          <a:prstGeom prst="rect">
            <a:avLst/>
          </a:prstGeom>
        </p:spPr>
      </p:pic>
      <p:pic>
        <p:nvPicPr>
          <p:cNvPr id="13" name="Picture 12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E8D47CE2-6545-BCDE-E627-4BE9CBCDC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921" y="556192"/>
            <a:ext cx="2280396" cy="132674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247145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F2B6B0-2F1B-D887-1949-A20CD0D10B03}"/>
              </a:ext>
            </a:extLst>
          </p:cNvPr>
          <p:cNvSpPr/>
          <p:nvPr/>
        </p:nvSpPr>
        <p:spPr>
          <a:xfrm>
            <a:off x="0" y="0"/>
            <a:ext cx="9894317" cy="6858000"/>
          </a:xfrm>
          <a:prstGeom prst="rect">
            <a:avLst/>
          </a:prstGeom>
          <a:solidFill>
            <a:srgbClr val="1560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F4A491-AC8B-565A-161F-BB40AB079285}"/>
              </a:ext>
            </a:extLst>
          </p:cNvPr>
          <p:cNvSpPr/>
          <p:nvPr/>
        </p:nvSpPr>
        <p:spPr>
          <a:xfrm>
            <a:off x="112246" y="148303"/>
            <a:ext cx="9793754" cy="16851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68EEF-27DB-8D70-478D-6461F006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57" y="488836"/>
            <a:ext cx="7949565" cy="1225868"/>
          </a:xfrm>
        </p:spPr>
        <p:txBody>
          <a:bodyPr>
            <a:normAutofit/>
          </a:bodyPr>
          <a:lstStyle/>
          <a:p>
            <a:r>
              <a:rPr lang="en-US" sz="3199" b="1" dirty="0">
                <a:solidFill>
                  <a:sysClr val="windowText" lastClr="000000"/>
                </a:solidFill>
                <a:ea typeface="+mj-lt"/>
                <a:cs typeface="+mj-lt"/>
              </a:rPr>
              <a:t>The Full Diagram of the project</a:t>
            </a:r>
            <a:endParaRPr lang="en-US" sz="3199" b="1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4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C6DFDE41-810E-6A37-3694-654C0D38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845" y="391818"/>
            <a:ext cx="2280396" cy="1326740"/>
          </a:xfrm>
          <a:prstGeom prst="rect">
            <a:avLst/>
          </a:prstGeom>
        </p:spPr>
      </p:pic>
      <p:pic>
        <p:nvPicPr>
          <p:cNvPr id="11" name="Picture 10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4333A125-8706-22EC-0ED6-2E616DECF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316" y="2242344"/>
            <a:ext cx="7234305" cy="411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44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06F207-1EDD-1EB0-DFDD-A1EC69BDF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" y="0"/>
            <a:ext cx="988805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B993A-C3B8-3DB3-A77E-C4037A57DA3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8972" y="221608"/>
            <a:ext cx="4237242" cy="165735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4AA30AD-DDC4-7F36-D45A-9BE3B1FE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61" y="284177"/>
            <a:ext cx="3776405" cy="1436873"/>
          </a:xfrm>
        </p:spPr>
        <p:txBody>
          <a:bodyPr vert="horz" lIns="91441" tIns="45720" rIns="91441" bIns="45720" rtlCol="0" anchor="ctr">
            <a:noAutofit/>
          </a:bodyPr>
          <a:lstStyle/>
          <a:p>
            <a:pPr marL="464165" indent="-464165"/>
            <a:r>
              <a:rPr lang="en-US" sz="2700" b="1" dirty="0"/>
              <a:t>Virtual Machines and Active Directory Configuration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A000990-723E-2DB1-92CB-060507EDEE79}"/>
              </a:ext>
            </a:extLst>
          </p:cNvPr>
          <p:cNvSpPr txBox="1"/>
          <p:nvPr/>
        </p:nvSpPr>
        <p:spPr>
          <a:xfrm>
            <a:off x="130402" y="2100566"/>
            <a:ext cx="3930124" cy="4249372"/>
          </a:xfrm>
          <a:prstGeom prst="rect">
            <a:avLst/>
          </a:prstGeom>
        </p:spPr>
        <p:txBody>
          <a:bodyPr rot="0" spcFirstLastPara="0" vertOverflow="overflow" horzOverflow="overflow" vert="horz" lIns="91441" tIns="45720" rIns="91441" bIns="45720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Virtual Machine Deployment</a:t>
            </a:r>
            <a:r>
              <a:rPr lang="en-US" u="sng" dirty="0">
                <a:solidFill>
                  <a:schemeClr val="bg1"/>
                </a:solidFill>
              </a:rPr>
              <a:t>:</a:t>
            </a:r>
          </a:p>
          <a:p>
            <a:endParaRPr lang="en-US" u="sng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Configuration</a:t>
            </a:r>
            <a:r>
              <a:rPr lang="en-US" sz="1600" dirty="0">
                <a:solidFill>
                  <a:schemeClr val="bg1"/>
                </a:solidFill>
              </a:rPr>
              <a:t>: Both VMs deployed within the same Virtual Network (</a:t>
            </a:r>
            <a:r>
              <a:rPr lang="en-US" sz="1600" i="1" dirty="0">
                <a:solidFill>
                  <a:schemeClr val="bg1"/>
                </a:solidFill>
              </a:rPr>
              <a:t>IIS01-vnet</a:t>
            </a:r>
            <a:r>
              <a:rPr lang="en-US" sz="1600" dirty="0">
                <a:solidFill>
                  <a:schemeClr val="bg1"/>
                </a:solidFill>
              </a:rPr>
              <a:t>) in the </a:t>
            </a:r>
            <a:r>
              <a:rPr lang="en-US" sz="1600" i="1" dirty="0">
                <a:solidFill>
                  <a:schemeClr val="bg1"/>
                </a:solidFill>
              </a:rPr>
              <a:t>West Europe</a:t>
            </a:r>
            <a:r>
              <a:rPr lang="en-US" sz="1600" dirty="0">
                <a:solidFill>
                  <a:schemeClr val="bg1"/>
                </a:solidFill>
              </a:rPr>
              <a:t> region.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Operating System</a:t>
            </a:r>
            <a:r>
              <a:rPr lang="en-US" sz="1600" dirty="0">
                <a:solidFill>
                  <a:schemeClr val="bg1"/>
                </a:solidFill>
              </a:rPr>
              <a:t>: Each VM is running </a:t>
            </a:r>
            <a:r>
              <a:rPr lang="en-US" sz="1600" i="1" dirty="0">
                <a:solidFill>
                  <a:schemeClr val="bg1"/>
                </a:solidFill>
              </a:rPr>
              <a:t>Windows Server 2022</a:t>
            </a:r>
            <a:r>
              <a:rPr lang="en-US" sz="1600" dirty="0">
                <a:solidFill>
                  <a:schemeClr val="bg1"/>
                </a:solidFill>
              </a:rPr>
              <a:t> with </a:t>
            </a:r>
            <a:r>
              <a:rPr lang="en-US" sz="1600" i="1" dirty="0">
                <a:solidFill>
                  <a:schemeClr val="bg1"/>
                </a:solidFill>
              </a:rPr>
              <a:t>IIS</a:t>
            </a:r>
            <a:r>
              <a:rPr lang="en-US" sz="1600" dirty="0">
                <a:solidFill>
                  <a:schemeClr val="bg1"/>
                </a:solidFill>
              </a:rPr>
              <a:t> pre-installed for web services.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b="1" u="sng" dirty="0">
                <a:solidFill>
                  <a:schemeClr val="bg1"/>
                </a:solidFill>
              </a:rPr>
              <a:t>Domain Configuration</a:t>
            </a:r>
            <a:r>
              <a:rPr lang="en-US" u="sng" dirty="0">
                <a:solidFill>
                  <a:schemeClr val="bg1"/>
                </a:solidFill>
              </a:rPr>
              <a:t>:</a:t>
            </a:r>
          </a:p>
          <a:p>
            <a:endParaRPr lang="en-US" u="sng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Domain Controller</a:t>
            </a:r>
            <a:r>
              <a:rPr lang="en-US" sz="1600" dirty="0">
                <a:solidFill>
                  <a:schemeClr val="bg1"/>
                </a:solidFill>
              </a:rPr>
              <a:t>: </a:t>
            </a:r>
            <a:r>
              <a:rPr lang="en-US" sz="1600" i="1" dirty="0">
                <a:solidFill>
                  <a:schemeClr val="bg1"/>
                </a:solidFill>
              </a:rPr>
              <a:t>IIS01</a:t>
            </a:r>
            <a:r>
              <a:rPr lang="en-US" sz="1600" dirty="0">
                <a:solidFill>
                  <a:schemeClr val="bg1"/>
                </a:solidFill>
              </a:rPr>
              <a:t> has been promoted to Domain Controller under the domain (</a:t>
            </a:r>
            <a:r>
              <a:rPr lang="en-US" sz="1600" i="1" dirty="0" err="1">
                <a:solidFill>
                  <a:schemeClr val="bg1"/>
                </a:solidFill>
              </a:rPr>
              <a:t>depi.local</a:t>
            </a:r>
            <a:r>
              <a:rPr lang="en-US" sz="1600" i="1" dirty="0">
                <a:solidFill>
                  <a:schemeClr val="bg1"/>
                </a:solidFill>
              </a:rPr>
              <a:t>)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Domain Membership</a:t>
            </a:r>
            <a:r>
              <a:rPr lang="en-US" sz="1600" dirty="0">
                <a:solidFill>
                  <a:schemeClr val="bg1"/>
                </a:solidFill>
              </a:rPr>
              <a:t>: </a:t>
            </a:r>
            <a:r>
              <a:rPr lang="en-US" sz="1600" i="1" dirty="0">
                <a:solidFill>
                  <a:schemeClr val="bg1"/>
                </a:solidFill>
              </a:rPr>
              <a:t>IIS02</a:t>
            </a:r>
            <a:r>
              <a:rPr lang="en-US" sz="1600" dirty="0">
                <a:solidFill>
                  <a:schemeClr val="bg1"/>
                </a:solidFill>
              </a:rPr>
              <a:t> successfully joined the domain, ensuring centralized management and security policies across VMs.</a:t>
            </a:r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68692B75-CB6D-50CB-2576-1126F4ABF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893" y="2906850"/>
            <a:ext cx="4900968" cy="181469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7586314-08CB-E632-D509-A36CA9912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016" y="4791171"/>
            <a:ext cx="4905601" cy="1497954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B70D8E36-CE6E-1DE9-CFD3-6B1FF82C2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2859" y="635252"/>
            <a:ext cx="2016570" cy="2228672"/>
          </a:xfrm>
          <a:prstGeom prst="rect">
            <a:avLst/>
          </a:prstGeom>
        </p:spPr>
      </p:pic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7B48C4A7-4C66-881E-E2E6-63769C8E2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080" y="623500"/>
            <a:ext cx="1784951" cy="2252175"/>
          </a:xfrm>
          <a:prstGeom prst="rect">
            <a:avLst/>
          </a:prstGeom>
        </p:spPr>
      </p:pic>
      <p:pic>
        <p:nvPicPr>
          <p:cNvPr id="34" name="Picture 33" descr="A screenshot of a computer&#10;&#10;Description automatically generated">
            <a:extLst>
              <a:ext uri="{FF2B5EF4-FFF2-40B4-BE49-F238E27FC236}">
                <a16:creationId xmlns:a16="http://schemas.microsoft.com/office/drawing/2014/main" id="{186EA2BE-E3E2-300C-4ABC-3DB395817F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8863" y="623500"/>
            <a:ext cx="1667597" cy="223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2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C198B7-0DFB-2A5A-8903-2C011F6F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" y="0"/>
            <a:ext cx="9888058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5BCBD5-994E-AA0D-2233-7B34C588729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04384" y="174115"/>
            <a:ext cx="4374494" cy="1657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F831AB-8FD4-A0E2-73E5-B4A63C58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10" y="284176"/>
            <a:ext cx="3330707" cy="150876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99"/>
              </a:spcAft>
            </a:pPr>
            <a:r>
              <a:rPr lang="en-US" sz="3199" b="1" dirty="0"/>
              <a:t>Network and Security Setup</a:t>
            </a:r>
            <a:endParaRPr lang="en-US" sz="3199" dirty="0"/>
          </a:p>
          <a:p>
            <a:endParaRPr lang="en-US" sz="3199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C3C69-87F0-AD20-775C-5DB3A861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908" y="2011681"/>
            <a:ext cx="3978266" cy="4206240"/>
          </a:xfrm>
        </p:spPr>
        <p:txBody>
          <a:bodyPr vert="horz" lIns="91441" tIns="45720" rIns="91441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NAT Gateway</a:t>
            </a:r>
            <a:r>
              <a:rPr lang="en-US" sz="1600" u="sng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Purpose</a:t>
            </a:r>
            <a:r>
              <a:rPr lang="en-US" sz="1600" dirty="0">
                <a:solidFill>
                  <a:schemeClr val="bg1"/>
                </a:solidFill>
              </a:rPr>
              <a:t>: Configured to optimize public IP usage, providing internet access to both VMs while maintaining efficient resource utilization.</a:t>
            </a:r>
          </a:p>
          <a:p>
            <a:pPr marL="0" indent="0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Network Security Group (NSG)</a:t>
            </a:r>
            <a:r>
              <a:rPr lang="en-US" sz="1600" u="sng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Configuration</a:t>
            </a:r>
            <a:r>
              <a:rPr lang="en-US" sz="1600" dirty="0">
                <a:solidFill>
                  <a:schemeClr val="bg1"/>
                </a:solidFill>
              </a:rPr>
              <a:t>: Applied to both VMs, enabling defined inbound and outbound traffic rules for enhanced security and controlled network access.</a:t>
            </a:r>
          </a:p>
          <a:p>
            <a:pPr marL="0" indent="0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Remote Access via </a:t>
            </a:r>
            <a:r>
              <a:rPr lang="en-US" sz="1600" b="1" u="sng" dirty="0" err="1">
                <a:solidFill>
                  <a:schemeClr val="bg1"/>
                </a:solidFill>
              </a:rPr>
              <a:t>ZeroTier</a:t>
            </a:r>
            <a:r>
              <a:rPr lang="en-US" sz="1600" u="sng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Alternative Solution</a:t>
            </a:r>
            <a:r>
              <a:rPr lang="en-US" sz="1600" dirty="0">
                <a:solidFill>
                  <a:schemeClr val="bg1"/>
                </a:solidFill>
              </a:rPr>
              <a:t>: Utilized as a cost-effective, secure, peer-to-peer alternative to Azure Bastion for remote access, reducing expenses without compromising secure connectivity.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1805739-6F56-DB72-0891-4CF714E6F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800" y="2649626"/>
            <a:ext cx="4667822" cy="155875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4578841-BEA4-A96C-540C-E328925B2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60" y="1183435"/>
            <a:ext cx="2627476" cy="118851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C053B80-99CD-9606-8CE6-375AB7DFCD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5105" y="1183435"/>
            <a:ext cx="1986729" cy="118851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2EA89E9-B7DD-57A6-325A-65C9FF8071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1459" y="4486051"/>
            <a:ext cx="4747450" cy="15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5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AAE288-B49B-423E-651C-17F881E03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" y="0"/>
            <a:ext cx="9888058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60E78C-131E-4F24-BFE8-AA38DDFC886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387" y="129467"/>
            <a:ext cx="6075473" cy="1657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B18791-A360-CF0E-82FE-A44406ED1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31" y="643610"/>
            <a:ext cx="5299710" cy="1508760"/>
          </a:xfrm>
        </p:spPr>
        <p:txBody>
          <a:bodyPr>
            <a:normAutofit/>
          </a:bodyPr>
          <a:lstStyle/>
          <a:p>
            <a:pPr marL="285738" indent="-285738">
              <a:spcBef>
                <a:spcPts val="1200"/>
              </a:spcBef>
              <a:spcAft>
                <a:spcPts val="199"/>
              </a:spcAft>
              <a:buFont typeface="Arial"/>
              <a:buChar char="•"/>
            </a:pPr>
            <a:r>
              <a:rPr lang="en-US" sz="3599" b="1" dirty="0"/>
              <a:t>Storage Solutions</a:t>
            </a:r>
            <a:endParaRPr lang="en-US" sz="3599" dirty="0"/>
          </a:p>
          <a:p>
            <a:endParaRPr lang="en-US" sz="3599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757E9-ADF8-01E6-FD5F-0A025038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6" y="2011681"/>
            <a:ext cx="5142865" cy="4206240"/>
          </a:xfrm>
        </p:spPr>
        <p:txBody>
          <a:bodyPr vert="horz" lIns="91441" tIns="45720" rIns="91441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Storage Account Configuration</a:t>
            </a:r>
            <a:r>
              <a:rPr lang="en-US" sz="1600" u="sng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Account Name</a:t>
            </a:r>
            <a:r>
              <a:rPr lang="en-US" sz="1600" dirty="0">
                <a:solidFill>
                  <a:schemeClr val="bg1"/>
                </a:solidFill>
              </a:rPr>
              <a:t>: </a:t>
            </a:r>
            <a:r>
              <a:rPr lang="en-US" sz="1600" i="1" dirty="0">
                <a:solidFill>
                  <a:schemeClr val="bg1"/>
                </a:solidFill>
              </a:rPr>
              <a:t>ProjectsAccount2024</a:t>
            </a:r>
            <a:r>
              <a:rPr lang="en-US" sz="1600" dirty="0">
                <a:solidFill>
                  <a:schemeClr val="bg1"/>
                </a:solidFill>
              </a:rPr>
              <a:t> with Blob storage container for optimized, scalable storage.</a:t>
            </a:r>
          </a:p>
          <a:p>
            <a:pPr marL="0" indent="0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File Share Setup</a:t>
            </a:r>
            <a:r>
              <a:rPr lang="en-US" sz="1600" u="sng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Configuration</a:t>
            </a:r>
            <a:r>
              <a:rPr lang="en-US" sz="1600" dirty="0">
                <a:solidFill>
                  <a:schemeClr val="bg1"/>
                </a:solidFill>
              </a:rPr>
              <a:t>: Created and mapped to both virtual machines, enabling seamless data accessibility across VMs.</a:t>
            </a:r>
          </a:p>
          <a:p>
            <a:pPr marL="0" indent="0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Data Access Control</a:t>
            </a:r>
            <a:r>
              <a:rPr lang="en-US" sz="1600" u="sng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Access Method</a:t>
            </a:r>
            <a:r>
              <a:rPr lang="en-US" sz="1600" dirty="0">
                <a:solidFill>
                  <a:schemeClr val="bg1"/>
                </a:solidFill>
              </a:rPr>
              <a:t>: Shared Access Signature (SAS) URL for controlled file-sharing access.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Access Tier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 Configured with the </a:t>
            </a:r>
            <a:r>
              <a:rPr lang="en-US" sz="1600" i="1" dirty="0">
                <a:solidFill>
                  <a:schemeClr val="bg1"/>
                </a:solidFill>
              </a:rPr>
              <a:t>Hot Access Tier</a:t>
            </a:r>
            <a:r>
              <a:rPr lang="en-US" sz="1600" dirty="0">
                <a:solidFill>
                  <a:schemeClr val="bg1"/>
                </a:solidFill>
              </a:rPr>
              <a:t> for high-frequency data access and quick retrieval.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6543DA6-206B-5AED-0C23-A87F57816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363" y="1914943"/>
            <a:ext cx="3374510" cy="140487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4C3E2EE-DD27-D2C3-DB84-63C951217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823" y="3432484"/>
            <a:ext cx="3369051" cy="150919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9E5F8E6-B808-342B-1996-33F8AB1F1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5395" y="4945147"/>
            <a:ext cx="3364302" cy="151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37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0A1CBB-0774-377D-B549-E440BCE61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" y="0"/>
            <a:ext cx="9888058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83062-90AC-1D2A-DFD7-9A79FEB3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" y="0"/>
            <a:ext cx="988805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633DE5-E0B2-54B5-AE81-0D16971611B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385" y="274756"/>
            <a:ext cx="4739123" cy="1657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5F5D41-92A3-276F-EF20-A3FA225A7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19" y="514214"/>
            <a:ext cx="6004704" cy="1595024"/>
          </a:xfrm>
        </p:spPr>
        <p:txBody>
          <a:bodyPr/>
          <a:lstStyle/>
          <a:p>
            <a:pPr marL="285738" indent="-285738">
              <a:spcBef>
                <a:spcPts val="1200"/>
              </a:spcBef>
              <a:spcAft>
                <a:spcPts val="199"/>
              </a:spcAft>
              <a:buFont typeface="Arial"/>
              <a:buChar char="•"/>
            </a:pPr>
            <a:r>
              <a:rPr lang="en-US" sz="3199" b="1" dirty="0"/>
              <a:t>Database Deployment</a:t>
            </a:r>
            <a:endParaRPr lang="en-US" sz="3199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62437-D78A-7696-D760-76FAA37A0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97" y="2471390"/>
            <a:ext cx="4336930" cy="4105599"/>
          </a:xfrm>
        </p:spPr>
        <p:txBody>
          <a:bodyPr vert="horz" lIns="91441" tIns="45720" rIns="91441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u="sng" dirty="0">
                <a:solidFill>
                  <a:schemeClr val="bg1"/>
                </a:solidFill>
              </a:rPr>
              <a:t>Azure SQL Database</a:t>
            </a:r>
            <a:r>
              <a:rPr lang="en-US" sz="2000" u="sng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Deployed SQL Server with a dedicated </a:t>
            </a:r>
            <a:r>
              <a:rPr lang="en-US" sz="1800" i="1" dirty="0">
                <a:solidFill>
                  <a:schemeClr val="bg1"/>
                </a:solidFill>
              </a:rPr>
              <a:t>Users</a:t>
            </a:r>
            <a:r>
              <a:rPr lang="en-US" sz="1800" dirty="0">
                <a:solidFill>
                  <a:schemeClr val="bg1"/>
                </a:solidFill>
              </a:rPr>
              <a:t> table for structured data storage.</a:t>
            </a:r>
          </a:p>
          <a:p>
            <a:pPr marL="0" indent="0">
              <a:buNone/>
            </a:pPr>
            <a:r>
              <a:rPr lang="en-US" b="1" u="sng" dirty="0">
                <a:solidFill>
                  <a:schemeClr val="bg1"/>
                </a:solidFill>
              </a:rPr>
              <a:t>On-Premises SQL Server</a:t>
            </a:r>
            <a:r>
              <a:rPr lang="en-US" u="sng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Configured SQL Server 2022 with automated daily backups for enhanced data protection and continuity.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5798ED5-5914-5C1A-6058-974469F5F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811" y="1862137"/>
            <a:ext cx="4744529" cy="225670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CAD84A-A87D-E9AE-E04A-D80485B83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930" y="4266932"/>
            <a:ext cx="4716673" cy="22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0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8B84AAB-3A0A-EF26-8DFA-0A2DF8AEE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" y="0"/>
            <a:ext cx="9888058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6253F7-CA41-10E1-E538-064BDA7050A7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-11759" y="33444"/>
            <a:ext cx="9906000" cy="1657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126DE9-18A1-C517-E521-15113E0DA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55" y="87457"/>
            <a:ext cx="6553544" cy="1508760"/>
          </a:xfrm>
        </p:spPr>
        <p:txBody>
          <a:bodyPr>
            <a:normAutofit/>
          </a:bodyPr>
          <a:lstStyle/>
          <a:p>
            <a:r>
              <a:rPr lang="en-US" sz="2800" b="1" dirty="0"/>
              <a:t>Web Application</a:t>
            </a:r>
            <a:br>
              <a:rPr lang="en-US" sz="2800" b="1" dirty="0"/>
            </a:br>
            <a:r>
              <a:rPr lang="en-US" sz="2800" b="1" dirty="0"/>
              <a:t>                                and</a:t>
            </a:r>
            <a:br>
              <a:rPr lang="en-US" sz="2800" b="1" dirty="0"/>
            </a:br>
            <a:r>
              <a:rPr lang="en-US" sz="2800" b="1" dirty="0"/>
              <a:t>                                  Security Integration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551F1-7E43-CCB5-415F-D7FAE4AE0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3" y="2011681"/>
            <a:ext cx="3205554" cy="4206240"/>
          </a:xfrm>
        </p:spPr>
        <p:txBody>
          <a:bodyPr vert="horz" lIns="91441" tIns="45720" rIns="91441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700" b="1" u="sng" dirty="0">
                <a:solidFill>
                  <a:schemeClr val="bg1"/>
                </a:solidFill>
              </a:rPr>
              <a:t>3-Tier Architecture</a:t>
            </a:r>
            <a:r>
              <a:rPr lang="en-US" sz="1700" u="sng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Frontend (IIS)</a:t>
            </a:r>
            <a:r>
              <a:rPr lang="en-US" sz="1600" dirty="0">
                <a:solidFill>
                  <a:schemeClr val="bg1"/>
                </a:solidFill>
              </a:rPr>
              <a:t>: User-facing layer hosted on IIS, providing the application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Backend (Node.js)</a:t>
            </a:r>
            <a:r>
              <a:rPr lang="en-US" sz="1600" dirty="0">
                <a:solidFill>
                  <a:schemeClr val="bg1"/>
                </a:solidFill>
              </a:rPr>
              <a:t>: Logic layer where Node.js handles requests, linking frontend to the database.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Database</a:t>
            </a:r>
            <a:r>
              <a:rPr lang="en-US" sz="1600" dirty="0">
                <a:solidFill>
                  <a:schemeClr val="bg1"/>
                </a:solidFill>
              </a:rPr>
              <a:t>: Centralized data management, accessed by the backend.</a:t>
            </a:r>
          </a:p>
          <a:p>
            <a:pPr marL="0" indent="0">
              <a:buNone/>
            </a:pPr>
            <a:r>
              <a:rPr lang="en-US" sz="1700" b="1" u="sng" dirty="0">
                <a:solidFill>
                  <a:schemeClr val="bg1"/>
                </a:solidFill>
              </a:rPr>
              <a:t>SSL Security</a:t>
            </a:r>
            <a:r>
              <a:rPr lang="en-US" sz="1700" u="sng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Configured with a 90-day certificate through Certify app for secure access.</a:t>
            </a:r>
          </a:p>
          <a:p>
            <a:pPr marL="0" indent="0">
              <a:buNone/>
            </a:pPr>
            <a:r>
              <a:rPr lang="en-US" sz="1700" b="1" u="sng" dirty="0">
                <a:solidFill>
                  <a:schemeClr val="bg1"/>
                </a:solidFill>
              </a:rPr>
              <a:t>IIS Sites</a:t>
            </a:r>
            <a:r>
              <a:rPr lang="en-US" sz="1700" u="sng" dirty="0">
                <a:solidFill>
                  <a:schemeClr val="bg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Two distinct sites hosted on </a:t>
            </a:r>
            <a:r>
              <a:rPr lang="en-US" sz="1600" i="1" dirty="0">
                <a:solidFill>
                  <a:schemeClr val="bg1"/>
                </a:solidFill>
              </a:rPr>
              <a:t>IIS01</a:t>
            </a:r>
            <a:r>
              <a:rPr lang="en-US" sz="1600" dirty="0">
                <a:solidFill>
                  <a:schemeClr val="bg1"/>
                </a:solidFill>
              </a:rPr>
              <a:t>, supporting both frontend and backend services.</a:t>
            </a:r>
          </a:p>
        </p:txBody>
      </p:sp>
      <p:pic>
        <p:nvPicPr>
          <p:cNvPr id="4" name="Picture 3" descr="A screenshot of a web site&#10;&#10;Description automatically generated">
            <a:extLst>
              <a:ext uri="{FF2B5EF4-FFF2-40B4-BE49-F238E27FC236}">
                <a16:creationId xmlns:a16="http://schemas.microsoft.com/office/drawing/2014/main" id="{2C2A0C17-BF93-7940-A1B2-F73DE0BEA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428" y="1944720"/>
            <a:ext cx="4658541" cy="195765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A189EBE-DE4E-3FEA-45D5-DC140D233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575" y="4882296"/>
            <a:ext cx="2729512" cy="123510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233AC5A-E733-66FD-7632-A9AC7FAF2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217" y="4878061"/>
            <a:ext cx="2520543" cy="1227607"/>
          </a:xfrm>
          <a:prstGeom prst="rect">
            <a:avLst/>
          </a:prstGeom>
        </p:spPr>
      </p:pic>
      <p:pic>
        <p:nvPicPr>
          <p:cNvPr id="8" name="Picture 7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1157A25C-6EAC-1783-670D-F9DE2A371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1129" y="287370"/>
            <a:ext cx="1842816" cy="11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18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56082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4dcbd8d-6891-4d5e-8933-2771d0d08cc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CAA8D27C7A5249ACF08467D1DD8C9D" ma:contentTypeVersion="11" ma:contentTypeDescription="Create a new document." ma:contentTypeScope="" ma:versionID="04d597d872372ba4dff8564f301280a0">
  <xsd:schema xmlns:xsd="http://www.w3.org/2001/XMLSchema" xmlns:xs="http://www.w3.org/2001/XMLSchema" xmlns:p="http://schemas.microsoft.com/office/2006/metadata/properties" xmlns:ns3="84dcbd8d-6891-4d5e-8933-2771d0d08cc8" targetNamespace="http://schemas.microsoft.com/office/2006/metadata/properties" ma:root="true" ma:fieldsID="857aa9cafd19fcf1e31a4a0b39f14094" ns3:_="">
    <xsd:import namespace="84dcbd8d-6891-4d5e-8933-2771d0d08cc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dcbd8d-6891-4d5e-8933-2771d0d08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8F2BD39-E982-4C7D-8D90-770022A16A19}">
  <ds:schemaRefs>
    <ds:schemaRef ds:uri="http://schemas.microsoft.com/office/2006/documentManagement/types"/>
    <ds:schemaRef ds:uri="http://purl.org/dc/dcmitype/"/>
    <ds:schemaRef ds:uri="84dcbd8d-6891-4d5e-8933-2771d0d08cc8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26924D5-0C87-4179-B529-22C746CECA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336E2C-EAA5-4E55-AD69-17A39F83BDF9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84dcbd8d-6891-4d5e-8933-2771d0d08cc8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</TotalTime>
  <Words>578</Words>
  <Application>Microsoft Office PowerPoint</Application>
  <PresentationFormat>A4 Paper (210x297 mm)</PresentationFormat>
  <Paragraphs>75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Century Gothic</vt:lpstr>
      <vt:lpstr>Corbel</vt:lpstr>
      <vt:lpstr>Office Theme</vt:lpstr>
      <vt:lpstr>PowerPoint Presentation</vt:lpstr>
      <vt:lpstr>Team Members</vt:lpstr>
      <vt:lpstr>PowerPoint Presentation</vt:lpstr>
      <vt:lpstr>The Full Diagram of the project</vt:lpstr>
      <vt:lpstr>Virtual Machines and Active Directory Configuration</vt:lpstr>
      <vt:lpstr>Network and Security Setup </vt:lpstr>
      <vt:lpstr>Storage Solutions </vt:lpstr>
      <vt:lpstr>Database Deployment </vt:lpstr>
      <vt:lpstr>Web Application                                 and                                   Security Integration</vt:lpstr>
      <vt:lpstr>Load Balancer                              and                                   Health Monitoring</vt:lpstr>
      <vt:lpstr>Web Interface Snapshot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محمد سرحان الحسينى محمد</cp:lastModifiedBy>
  <cp:revision>8</cp:revision>
  <dcterms:created xsi:type="dcterms:W3CDTF">2024-10-25T13:37:45Z</dcterms:created>
  <dcterms:modified xsi:type="dcterms:W3CDTF">2024-10-29T11:04:17Z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0x0101009ACAA8D27C7A5249ACF08467D1DD8C9D</vt:lpwstr>
  </property>
</Properties>
</file>